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9" r:id="rId4"/>
    <p:sldId id="258" r:id="rId5"/>
    <p:sldId id="269" r:id="rId6"/>
    <p:sldId id="288" r:id="rId7"/>
    <p:sldId id="289" r:id="rId8"/>
    <p:sldId id="290" r:id="rId9"/>
    <p:sldId id="292" r:id="rId10"/>
    <p:sldId id="291" r:id="rId11"/>
    <p:sldId id="285" r:id="rId12"/>
    <p:sldId id="287" r:id="rId13"/>
    <p:sldId id="282" r:id="rId14"/>
    <p:sldId id="277" r:id="rId15"/>
    <p:sldId id="278" r:id="rId16"/>
    <p:sldId id="280" r:id="rId17"/>
    <p:sldId id="263" r:id="rId18"/>
    <p:sldId id="274" r:id="rId19"/>
    <p:sldId id="276" r:id="rId20"/>
    <p:sldId id="275" r:id="rId21"/>
    <p:sldId id="283" r:id="rId22"/>
    <p:sldId id="271" r:id="rId23"/>
    <p:sldId id="293" r:id="rId24"/>
    <p:sldId id="27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854" autoAdjust="0"/>
  </p:normalViewPr>
  <p:slideViewPr>
    <p:cSldViewPr>
      <p:cViewPr varScale="1">
        <p:scale>
          <a:sx n="65" d="100"/>
          <a:sy n="65" d="100"/>
        </p:scale>
        <p:origin x="-21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8293FE40-3EC6-4F3A-B642-BE86D417397A}" type="datetimeFigureOut">
              <a:rPr lang="ru-RU"/>
              <a:pPr/>
              <a:t>14.12.2016</a:t>
            </a:fld>
            <a:endParaRPr lang="ru-RU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BB37FCF-316D-4D23-B3C6-84EF499BCAF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A121013-7A65-43EF-B912-B0BF72E2CB7D}" type="datetimeFigureOut">
              <a:rPr lang="ru-RU"/>
              <a:pPr/>
              <a:t>14.12.2016</a:t>
            </a:fld>
            <a:endParaRPr lang="ru-RU"/>
          </a:p>
        </p:txBody>
      </p:sp>
      <p:sp>
        <p:nvSpPr>
          <p:cNvPr id="378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528FBCF-6B09-4111-8CF6-1D23C1EC462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374F7-7968-4848-A46C-E364A18C0838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36212-D6FA-4822-92A4-EAC83AFBD8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FC36C-10BF-429D-B3F2-FBE0F26C328E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C7C92-2174-41EE-9B3F-17B63F29DB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17B24-096F-46F4-BA86-46A125392C1A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B03D5-BADD-455C-B13F-7A1C38980D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E26B1-2B14-43AF-875D-61FC00E16C87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54EEE-6FC5-4913-8A0E-1D0BDC021B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E0770-D3B1-4841-8AF9-EDAA2941674B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AC151-1B3C-4BA0-9CC2-4306975BC7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9BF7B-BD28-4ED0-9071-FF7C327A5281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ADFF2-E799-4B2E-B440-8BB3CC841F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3F902-55C9-4897-909F-0DEF1F93A6B4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29290-6845-4672-AFF5-573236A1BC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8F2D3-93F1-4079-A801-BBE5DE7B8657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16240-A72C-4F8A-A3C2-F34DC77F7A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914DE-AB31-421F-81BA-5D3B7989EDC4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6C7ED-1878-47A6-9057-57B8D4FA7D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78246-40CF-4DAB-9221-1BC8C0614C0A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BFEC2-8881-4010-9AD8-59F72C5234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871A8-29A0-4777-9E20-A717F9A87FE2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903FF-317F-4C63-B296-F7D45098E4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1DC051-945E-49EE-A965-5698F3E36914}" type="datetimeFigureOut">
              <a:rPr lang="ru-RU"/>
              <a:pPr>
                <a:defRPr/>
              </a:pPr>
              <a:t>14.12.2016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2E2166-64F4-4F78-ADB4-AE8D8C789C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731" y="333890"/>
            <a:ext cx="867455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Гражданско</a:t>
            </a:r>
            <a:r>
              <a:rPr lang="ru-RU" sz="32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-ПАТРИОТИЧЕСКОЕ ВОСПИТАНИЕ</a:t>
            </a:r>
            <a:r>
              <a:rPr lang="ru-RU" sz="32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32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учащихся  на уроках литературы  и во внеклассной  работе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867400" y="3854450"/>
            <a:ext cx="29527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-2514600" algn="l"/>
              </a:tabLst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Выполнила:</a:t>
            </a:r>
          </a:p>
          <a:p>
            <a:pPr algn="ctr" eaLnBrk="0" hangingPunct="0">
              <a:tabLst>
                <a:tab pos="-2514600" algn="l"/>
              </a:tabLst>
            </a:pPr>
            <a:r>
              <a:rPr lang="ru-RU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charset="0"/>
              </a:rPr>
              <a:t>Казаченко М.В., учитель литературы  Усть – Чуласской  основной  школы.</a:t>
            </a:r>
            <a:endParaRPr lang="ru-RU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Times New Roman" pitchFamily="18" charset="0"/>
              <a:cs typeface="Arial" charset="0"/>
            </a:endParaRPr>
          </a:p>
          <a:p>
            <a:pPr algn="r" eaLnBrk="0" hangingPunct="0">
              <a:tabLst>
                <a:tab pos="-2514600" algn="l"/>
              </a:tabLst>
            </a:pPr>
            <a:endParaRPr lang="ru-RU" i="1">
              <a:effectLst>
                <a:outerShdw blurRad="38100" dist="38100" dir="2700000" algn="tl">
                  <a:srgbClr val="C0C0C0"/>
                </a:outerShdw>
              </a:effectLst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-2514600" algn="l"/>
              </a:tabLst>
            </a:pPr>
            <a:endParaRPr lang="ru-RU" sz="2000" i="1">
              <a:effectLst>
                <a:outerShdw blurRad="38100" dist="38100" dir="2700000" algn="tl">
                  <a:srgbClr val="C0C0C0"/>
                </a:outerShdw>
              </a:effectLst>
              <a:ea typeface="Times New Roman" pitchFamily="18" charset="0"/>
              <a:cs typeface="Arial" charset="0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3276600" y="6308725"/>
            <a:ext cx="2447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Усть – Чуласа, 2014 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85750"/>
            <a:ext cx="5000625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285750"/>
            <a:ext cx="34290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ChangeArrowheads="1"/>
          </p:cNvSpPr>
          <p:nvPr/>
        </p:nvSpPr>
        <p:spPr bwMode="auto">
          <a:xfrm>
            <a:off x="827088" y="714375"/>
            <a:ext cx="7273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b="1">
                <a:solidFill>
                  <a:srgbClr val="0070C0"/>
                </a:solidFill>
                <a:latin typeface="Monotype Corsiva" pitchFamily="66" charset="0"/>
              </a:rPr>
              <a:t>«История моей семьи в истории моей страны».</a:t>
            </a:r>
          </a:p>
        </p:txBody>
      </p:sp>
      <p:sp>
        <p:nvSpPr>
          <p:cNvPr id="23554" name="Rectangle 6"/>
          <p:cNvSpPr>
            <a:spLocks noChangeArrowheads="1"/>
          </p:cNvSpPr>
          <p:nvPr/>
        </p:nvSpPr>
        <p:spPr bwMode="auto">
          <a:xfrm>
            <a:off x="714375" y="3143250"/>
            <a:ext cx="7780338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Calibri" pitchFamily="34" charset="0"/>
              </a:rPr>
              <a:t>                                          </a:t>
            </a:r>
            <a:r>
              <a:rPr lang="ru-RU" sz="2800" b="1" u="sng">
                <a:solidFill>
                  <a:srgbClr val="0070C0"/>
                </a:solidFill>
                <a:latin typeface="Sylfaen" pitchFamily="18" charset="0"/>
              </a:rPr>
              <a:t>Шаньгина Ирина Андреевна,</a:t>
            </a:r>
          </a:p>
          <a:p>
            <a:r>
              <a:rPr lang="ru-RU" sz="2800" b="1">
                <a:solidFill>
                  <a:srgbClr val="0070C0"/>
                </a:solidFill>
                <a:latin typeface="Sylfaen" pitchFamily="18" charset="0"/>
              </a:rPr>
              <a:t>                                  9 класс, Усть - Чуласская </a:t>
            </a:r>
          </a:p>
          <a:p>
            <a:r>
              <a:rPr lang="ru-RU" sz="2800" b="1">
                <a:solidFill>
                  <a:srgbClr val="0070C0"/>
                </a:solidFill>
                <a:latin typeface="Sylfaen" pitchFamily="18" charset="0"/>
              </a:rPr>
              <a:t>                                  основная школа,</a:t>
            </a:r>
          </a:p>
          <a:p>
            <a:r>
              <a:rPr lang="ru-RU" sz="2800" b="1">
                <a:solidFill>
                  <a:srgbClr val="0070C0"/>
                </a:solidFill>
                <a:latin typeface="Sylfaen" pitchFamily="18" charset="0"/>
              </a:rPr>
              <a:t>                                  п. Усть - Чуласа  </a:t>
            </a:r>
          </a:p>
          <a:p>
            <a:r>
              <a:rPr lang="ru-RU" sz="2800" b="1">
                <a:solidFill>
                  <a:srgbClr val="0070C0"/>
                </a:solidFill>
                <a:latin typeface="Sylfaen" pitchFamily="18" charset="0"/>
              </a:rPr>
              <a:t>                                  Лешуконского района</a:t>
            </a:r>
          </a:p>
          <a:p>
            <a:r>
              <a:rPr lang="ru-RU" sz="2800" b="1">
                <a:solidFill>
                  <a:srgbClr val="0070C0"/>
                </a:solidFill>
                <a:latin typeface="Sylfaen" pitchFamily="18" charset="0"/>
              </a:rPr>
              <a:t>                                  Архангельской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00563" y="274638"/>
            <a:ext cx="4186237" cy="6083300"/>
          </a:xfrm>
        </p:spPr>
        <p:txBody>
          <a:bodyPr/>
          <a:lstStyle/>
          <a:p>
            <a:r>
              <a:rPr lang="ru-RU" sz="3200" smtClean="0">
                <a:solidFill>
                  <a:srgbClr val="0070C0"/>
                </a:solidFill>
                <a:latin typeface="Sylfaen" pitchFamily="18" charset="0"/>
              </a:rPr>
              <a:t>Нет в России семьи такой, </a:t>
            </a:r>
            <a:br>
              <a:rPr lang="ru-RU" sz="3200" smtClean="0">
                <a:solidFill>
                  <a:srgbClr val="0070C0"/>
                </a:solidFill>
                <a:latin typeface="Sylfaen" pitchFamily="18" charset="0"/>
              </a:rPr>
            </a:br>
            <a:r>
              <a:rPr lang="ru-RU" sz="3200" smtClean="0">
                <a:solidFill>
                  <a:srgbClr val="0070C0"/>
                </a:solidFill>
                <a:latin typeface="Sylfaen" pitchFamily="18" charset="0"/>
              </a:rPr>
              <a:t>где б не памятен был свой герой…</a:t>
            </a:r>
            <a:endParaRPr lang="ru-RU" sz="3200" smtClean="0"/>
          </a:p>
        </p:txBody>
      </p:sp>
      <p:pic>
        <p:nvPicPr>
          <p:cNvPr id="24578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357313"/>
            <a:ext cx="4000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ctrTitle"/>
          </p:nvPr>
        </p:nvSpPr>
        <p:spPr>
          <a:xfrm>
            <a:off x="539750" y="1341438"/>
            <a:ext cx="7772400" cy="1470025"/>
          </a:xfrm>
        </p:spPr>
        <p:txBody>
          <a:bodyPr/>
          <a:lstStyle/>
          <a:p>
            <a:r>
              <a:rPr lang="ru-RU" sz="5400" b="1" smtClean="0">
                <a:solidFill>
                  <a:srgbClr val="7030A0"/>
                </a:solidFill>
                <a:latin typeface="Monotype Corsiva" pitchFamily="66" charset="0"/>
              </a:rPr>
              <a:t>Милый Север, добрый Север.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7900" y="3886200"/>
            <a:ext cx="2984500" cy="1752600"/>
          </a:xfrm>
        </p:spPr>
        <p:txBody>
          <a:bodyPr rtlCol="0">
            <a:normAutofit lnSpcReduction="1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Казаченко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М.В.,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литературы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Усть – </a:t>
            </a:r>
            <a:r>
              <a:rPr lang="ru-RU" sz="1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Чуласской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основной школы,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«Лешуконская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школа».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 cstate="print"/>
          <a:srcRect b="34557"/>
          <a:stretch>
            <a:fillRect/>
          </a:stretch>
        </p:blipFill>
        <p:spPr bwMode="auto">
          <a:xfrm>
            <a:off x="1042988" y="3141663"/>
            <a:ext cx="28511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G:\100PENTX\IMGP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433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3" descr="IMGP3226 (2)"/>
          <p:cNvPicPr>
            <a:picLocks noChangeAspect="1" noChangeArrowheads="1"/>
          </p:cNvPicPr>
          <p:nvPr/>
        </p:nvPicPr>
        <p:blipFill>
          <a:blip r:embed="rId4" cstate="print"/>
          <a:srcRect t="14998" r="25452"/>
          <a:stretch>
            <a:fillRect/>
          </a:stretch>
        </p:blipFill>
        <p:spPr bwMode="auto">
          <a:xfrm>
            <a:off x="3357563" y="1428750"/>
            <a:ext cx="285750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2150" y="4076700"/>
            <a:ext cx="33718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DSC_0150"/>
          <p:cNvPicPr>
            <a:picLocks noChangeAspect="1" noChangeArrowheads="1"/>
          </p:cNvPicPr>
          <p:nvPr/>
        </p:nvPicPr>
        <p:blipFill>
          <a:blip r:embed="rId3" cstate="print"/>
          <a:srcRect r="12230"/>
          <a:stretch>
            <a:fillRect/>
          </a:stretch>
        </p:blipFill>
        <p:spPr bwMode="auto">
          <a:xfrm>
            <a:off x="0" y="-28575"/>
            <a:ext cx="9144000" cy="692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323850" y="1889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800" smtClean="0">
                <a:solidFill>
                  <a:srgbClr val="7030A0"/>
                </a:solidFill>
                <a:latin typeface="Mistral" pitchFamily="66" charset="0"/>
              </a:rPr>
              <a:t>Северные промыслы</a:t>
            </a:r>
          </a:p>
        </p:txBody>
      </p:sp>
      <p:pic>
        <p:nvPicPr>
          <p:cNvPr id="28674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928813"/>
            <a:ext cx="342900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1928813"/>
            <a:ext cx="4262437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188913"/>
            <a:ext cx="8207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0070C0"/>
                </a:solidFill>
                <a:cs typeface="Arial" charset="0"/>
              </a:rPr>
              <a:t>Знакомство детей с историей и достопримечательностями  родного края</a:t>
            </a:r>
          </a:p>
        </p:txBody>
      </p:sp>
      <p:pic>
        <p:nvPicPr>
          <p:cNvPr id="29698" name="Рисунок 10" descr="IMG_157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143000"/>
            <a:ext cx="40957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11" descr="IMG_158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3000375"/>
            <a:ext cx="51435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572000" y="1571625"/>
            <a:ext cx="4329113" cy="12858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Деревня  Селище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IMG_156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482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Рисунок 2" descr="IMG_157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6750" y="3357563"/>
            <a:ext cx="4667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3" descr="IMG_159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57563"/>
            <a:ext cx="4500563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IMG_138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60713"/>
            <a:ext cx="4929188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2" descr="IMG_137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8" y="0"/>
            <a:ext cx="5072062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5" y="1214438"/>
            <a:ext cx="3929063" cy="109061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редакции  газеты « Звезда»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9975" y="2967038"/>
            <a:ext cx="23241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750" y="609600"/>
            <a:ext cx="84248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 i="1">
                <a:solidFill>
                  <a:srgbClr val="0070C0"/>
                </a:solidFill>
                <a:cs typeface="Arial" charset="0"/>
              </a:rPr>
              <a:t>Там, где сладко пахнет смородиной,</a:t>
            </a:r>
          </a:p>
          <a:p>
            <a:r>
              <a:rPr lang="ru-RU" sz="3200" b="1" i="1">
                <a:solidFill>
                  <a:srgbClr val="0070C0"/>
                </a:solidFill>
                <a:cs typeface="Arial" charset="0"/>
              </a:rPr>
              <a:t>Там, где дом и родная семья,-</a:t>
            </a:r>
          </a:p>
          <a:p>
            <a:r>
              <a:rPr lang="ru-RU" sz="3200" b="1" i="1">
                <a:solidFill>
                  <a:srgbClr val="0070C0"/>
                </a:solidFill>
                <a:cs typeface="Arial" charset="0"/>
              </a:rPr>
              <a:t>Это все называется Родина,</a:t>
            </a:r>
          </a:p>
          <a:p>
            <a:r>
              <a:rPr lang="ru-RU" sz="3200" b="1" i="1">
                <a:solidFill>
                  <a:srgbClr val="0070C0"/>
                </a:solidFill>
                <a:cs typeface="Arial" charset="0"/>
              </a:rPr>
              <a:t>Дорогая, родная земля!</a:t>
            </a:r>
          </a:p>
          <a:p>
            <a:r>
              <a:rPr lang="ru-RU" sz="3200" b="1" i="1">
                <a:solidFill>
                  <a:srgbClr val="0070C0"/>
                </a:solidFill>
                <a:cs typeface="Arial" charset="0"/>
              </a:rPr>
              <a:t>Даже солнце здесь светит теплее,</a:t>
            </a:r>
          </a:p>
          <a:p>
            <a:r>
              <a:rPr lang="ru-RU" sz="3200" b="1" i="1">
                <a:solidFill>
                  <a:srgbClr val="0070C0"/>
                </a:solidFill>
                <a:cs typeface="Arial" charset="0"/>
              </a:rPr>
              <a:t>И ромашки красивей цветут.</a:t>
            </a:r>
          </a:p>
          <a:p>
            <a:r>
              <a:rPr lang="ru-RU" sz="3200" b="1" i="1">
                <a:solidFill>
                  <a:srgbClr val="0070C0"/>
                </a:solidFill>
                <a:cs typeface="Arial" charset="0"/>
              </a:rPr>
              <a:t>И горжусь я землею своею -</a:t>
            </a:r>
          </a:p>
          <a:p>
            <a:r>
              <a:rPr lang="ru-RU" sz="3200" b="1" i="1">
                <a:solidFill>
                  <a:srgbClr val="0070C0"/>
                </a:solidFill>
                <a:cs typeface="Arial" charset="0"/>
              </a:rPr>
              <a:t>Здесь хорошие люди живут... </a:t>
            </a:r>
          </a:p>
          <a:p>
            <a:pPr algn="ctr"/>
            <a:r>
              <a:rPr lang="ru-RU" sz="3200" b="1" i="1">
                <a:solidFill>
                  <a:srgbClr val="0070C0"/>
                </a:solidFill>
                <a:cs typeface="Arial" charset="0"/>
              </a:rPr>
              <a:t>( Гузель Терегулова)</a:t>
            </a:r>
          </a:p>
          <a:p>
            <a:endParaRPr lang="ru-RU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tmFilter="0,0; .5, 1; 1, 1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tmFilter="0,0; .5, 1; 1, 1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800" decel="100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 descr="IMG_141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0" y="2928938"/>
            <a:ext cx="523875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Рисунок 3" descr="IMG_143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214938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243513" y="714375"/>
            <a:ext cx="3900487" cy="17859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музее села Лешуконское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121___04\IMG_27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57364"/>
            <a:ext cx="5429256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F:\121___04\IMG_27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768444" y="2482444"/>
            <a:ext cx="5000635" cy="3750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214546" y="285728"/>
            <a:ext cx="535785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Кимжа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84213" y="703263"/>
            <a:ext cx="79914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ru-RU" sz="3200" b="1" i="1">
                <a:solidFill>
                  <a:srgbClr val="0070C0"/>
                </a:solidFill>
                <a:ea typeface="Times New Roman" pitchFamily="18" charset="0"/>
                <a:cs typeface="Arial" charset="0"/>
              </a:rPr>
              <a:t>Суть патриотического воспитания состоит в том, чтобы посеять и взрастить в детской душе семена любви к родной природе, к родному дому и семье, к истории и культуре страны, созданной трудами родных и близких людей, тех, кого зовут соотечественниками.</a:t>
            </a:r>
          </a:p>
          <a:p>
            <a:pPr indent="450850" algn="ctr" eaLnBrk="0" hangingPunct="0"/>
            <a:endParaRPr lang="ru-RU" sz="3200" b="1" i="1">
              <a:solidFill>
                <a:srgbClr val="0070C0"/>
              </a:solidFill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071563" y="0"/>
            <a:ext cx="714375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400">
                <a:cs typeface="Times New Roman" pitchFamily="18" charset="0"/>
              </a:rPr>
              <a:t>«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Путь к вершине долга, долга перед обществом, Отечеством учитель видит в том, чтобы с первых шагов своей сознательной жизни ребенок прикасался сердцем к человеческим судьбам. Чтобы чужие судьбы входили в его сердце, стали глубоко личным делом, чтобы через человеческие судьбы прошел путь к познанию высших интересов».</a:t>
            </a:r>
            <a:endParaRPr lang="ru-RU" sz="4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1646" y="1916832"/>
            <a:ext cx="824071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СПАСИБО ЗА ВНИМАНИЕ!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11188" y="476250"/>
            <a:ext cx="820896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solidFill>
                  <a:srgbClr val="0070C0"/>
                </a:solidFill>
                <a:cs typeface="Arial" charset="0"/>
              </a:rPr>
              <a:t>Цель работы</a:t>
            </a:r>
          </a:p>
          <a:p>
            <a:pPr algn="ctr"/>
            <a:endParaRPr lang="ru-RU" sz="4400" b="1" i="1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625" y="1714500"/>
            <a:ext cx="82804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Создать условия для развития личности, обладающей важнейшими качествами гражданина – патриота своего Отечества. 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333375"/>
            <a:ext cx="82089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rgbClr val="0070C0"/>
                </a:solidFill>
                <a:cs typeface="Arial" charset="0"/>
              </a:rPr>
              <a:t>Задачи</a:t>
            </a:r>
          </a:p>
          <a:p>
            <a:pPr algn="ctr"/>
            <a:endParaRPr lang="ru-RU" sz="3200" b="1" i="1">
              <a:solidFill>
                <a:srgbClr val="0070C0"/>
              </a:solidFill>
              <a:cs typeface="Arial" charset="0"/>
            </a:endParaRPr>
          </a:p>
          <a:p>
            <a:pPr algn="ctr"/>
            <a:endParaRPr lang="ru-RU" sz="3200" b="1" i="1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1557338"/>
            <a:ext cx="78486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>
              <a:solidFill>
                <a:srgbClr val="002060"/>
              </a:solidFill>
              <a:cs typeface="Arial" charset="0"/>
            </a:endParaRPr>
          </a:p>
          <a:p>
            <a:endParaRPr lang="ru-RU">
              <a:cs typeface="Arial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28625" y="1643063"/>
            <a:ext cx="7929563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/>
            <a:r>
              <a:rPr lang="ru-RU" sz="2400" b="1">
                <a:solidFill>
                  <a:srgbClr val="10253F"/>
                </a:solidFill>
                <a:latin typeface="Times New Roman" pitchFamily="18" charset="0"/>
                <a:cs typeface="Times New Roman" pitchFamily="18" charset="0"/>
              </a:rPr>
              <a:t>1. Формирование патриотических чувств и сознания граждан на основе исторических ценностей и роли России в судьбах мира, сохранение и развитие чувства гордости за свою страну.</a:t>
            </a:r>
            <a:endParaRPr lang="ru-RU" sz="2000" b="1">
              <a:solidFill>
                <a:srgbClr val="10253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 eaLnBrk="0" hangingPunct="0"/>
            <a:r>
              <a:rPr lang="ru-RU" sz="2400" b="1">
                <a:solidFill>
                  <a:srgbClr val="10253F"/>
                </a:solidFill>
                <a:latin typeface="Times New Roman" pitchFamily="18" charset="0"/>
                <a:cs typeface="Times New Roman" pitchFamily="18" charset="0"/>
              </a:rPr>
              <a:t>2. Воспитание личности гражданина – патриота Родины, способного встать на защиту государственных интересов страны.</a:t>
            </a:r>
            <a:endParaRPr lang="ru-RU" sz="2000" b="1">
              <a:solidFill>
                <a:srgbClr val="10253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 eaLnBrk="0" hangingPunct="0"/>
            <a:r>
              <a:rPr lang="ru-RU" sz="2400" b="1">
                <a:solidFill>
                  <a:srgbClr val="10253F"/>
                </a:solidFill>
                <a:latin typeface="Times New Roman" pitchFamily="18" charset="0"/>
                <a:cs typeface="Times New Roman" pitchFamily="18" charset="0"/>
              </a:rPr>
              <a:t>3. Развитие навыков самостоятельной аналитической работы с художественными текстами, навыки устной, письменной и ораторской речи.</a:t>
            </a:r>
            <a:endParaRPr lang="ru-RU" b="1">
              <a:solidFill>
                <a:srgbClr val="10253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476250"/>
            <a:ext cx="8351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0070C0"/>
                </a:solidFill>
                <a:cs typeface="Arial" charset="0"/>
              </a:rPr>
              <a:t>Знакомство с государственной символикой</a:t>
            </a:r>
          </a:p>
        </p:txBody>
      </p:sp>
      <p:pic>
        <p:nvPicPr>
          <p:cNvPr id="3" name="Picture 6" descr="000057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264795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путин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981075"/>
            <a:ext cx="2028825" cy="2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мам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1371600"/>
            <a:ext cx="2655888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5319933_fla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4343400"/>
            <a:ext cx="2667000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38" y="214313"/>
            <a:ext cx="4727575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285750"/>
            <a:ext cx="3929062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81013"/>
            <a:ext cx="8167688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214313"/>
            <a:ext cx="457200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3" y="285750"/>
            <a:ext cx="3571875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113" y="928688"/>
            <a:ext cx="4306887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823913"/>
            <a:ext cx="371475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362</Words>
  <Application>Microsoft Office PowerPoint</Application>
  <PresentationFormat>Экран (4:3)</PresentationFormat>
  <Paragraphs>44</Paragraphs>
  <Slides>24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Calibri</vt:lpstr>
      <vt:lpstr>Arial</vt:lpstr>
      <vt:lpstr>Times New Roman</vt:lpstr>
      <vt:lpstr>Monotype Corsiva</vt:lpstr>
      <vt:lpstr>Sylfaen</vt:lpstr>
      <vt:lpstr>Mistral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Нет в России семьи такой,  где б не памятен был свой герой…</vt:lpstr>
      <vt:lpstr>Милый Север, добрый Север.</vt:lpstr>
      <vt:lpstr>Слайд 14</vt:lpstr>
      <vt:lpstr>Слайд 15</vt:lpstr>
      <vt:lpstr>Северные промыслы</vt:lpstr>
      <vt:lpstr>Слайд 17</vt:lpstr>
      <vt:lpstr>Слайд 18</vt:lpstr>
      <vt:lpstr>В редакции  газеты « Звезда»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60</cp:revision>
  <dcterms:created xsi:type="dcterms:W3CDTF">2012-12-12T10:29:19Z</dcterms:created>
  <dcterms:modified xsi:type="dcterms:W3CDTF">2016-12-14T15:10:55Z</dcterms:modified>
</cp:coreProperties>
</file>